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58" r:id="rId10"/>
    <p:sldId id="267" r:id="rId11"/>
    <p:sldId id="268" r:id="rId12"/>
    <p:sldId id="269" r:id="rId13"/>
    <p:sldId id="266" r:id="rId14"/>
    <p:sldId id="271" r:id="rId15"/>
    <p:sldId id="270" r:id="rId16"/>
    <p:sldId id="274" r:id="rId17"/>
    <p:sldId id="273" r:id="rId18"/>
    <p:sldId id="275" r:id="rId19"/>
    <p:sldId id="276" r:id="rId20"/>
    <p:sldId id="272" r:id="rId21"/>
    <p:sldId id="265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2367-39AC-4041-8D96-6A602DE1C9FF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F5494-7796-4EA2-96A9-6F9F4D563E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00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* Forrás: http://www.c3.hu/scripta/jelenkor/1999/01/15kovac.htm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F5494-7796-4EA2-96A9-6F9F4D563ED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31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 smtClean="0"/>
              <a:t>Garaczi</a:t>
            </a:r>
            <a:r>
              <a:rPr lang="hu-HU" b="1" dirty="0" smtClean="0"/>
              <a:t> László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Pompásan buszozunk!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Hazaérve nem találja otthon szüleit, majd amikor másnap hazaérnek, már nem büntetik meg olyan szigorúan.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Az elbeszélő: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műben több nézőpont váltakozik. Vannak, ahol a főszereplő egyes szám első személyben meséli el a történetet, mintha naplót vagy önéletrajzot írna.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6264696" cy="41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Vannak részek, amikor a cselekményhez képest a jövőben játszódó eseményeket ír le, mintha visszaemlékezéseket írna le az alkotó.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1"/>
            <a:ext cx="7056784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Olyan részek is találhatók a műben, amikor az elbeszélő egyes szám harmadik személyben ír saját magáról, egy külső nézőpontból.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984776" cy="46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7413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Nyelvezet: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Ebben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szövegben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minden megvan,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nagymenő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iskolai dumáktól kezdve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("szüljek vagy szarjak, és pofád csak neked van, meg a lónak, meg a hozzád hasonlónak", "lötyög a tejbár" stb.),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megkövetelt választékos stílusban íródott fogalmazásokon, olvasónaplókon keresztül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("Klári néni a vadon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élő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állatok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életéről,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táplálkozásáról, szokásairól mesél",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sőt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"megbolygatta érzelmi világunkat, hogy arcának vidám kifejezése milyen ellentétben áll azzal, hogy meghalt"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), a tanárok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("ülj le, fiam, hülyébb vagy, mint a sokévi átlag", "úgy kiváglak, édes fiam, hogy a taknyodon csúszol hazáig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"),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szülők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("Na, hagyjuk Ibolykát nyugodni, mondta zabosan. Õ zabos szokott lenni, Anyu viszont pipa - vigyázz, pipa vagyok, kihúzod a gyufát!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 nyelvhasználatának stílusáig.*</a:t>
            </a:r>
          </a:p>
        </p:txBody>
      </p:sp>
    </p:spTree>
    <p:extLst>
      <p:ext uri="{BB962C8B-B14F-4D97-AF65-F5344CB8AC3E}">
        <p14:creationId xmlns:p14="http://schemas.microsoft.com/office/powerpoint/2010/main" val="24151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Témák: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 felnőtté válás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legnagyobb része az iskolás évek alatt játszódik. Van azonban egy kiemelt változás: alsósokból felsősökké válnak a gyerekek.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33859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többször megismétli a „minek is nőttem fel?” költői kérdést. Ebben a kijelentésben benne van a gyermekkor gondtalanságától való elbúcsúzás is.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8023"/>
            <a:ext cx="4483968" cy="44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gyermekkorral együtt a hagyományos szerepektől is el kell búcsúzni: a lányok például nem az osztálytárs fiúkra néznek fel, hanem a felsőbb éves diákokkal kezdenek incselkedni.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7128792" cy="44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2. kapcsolatok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szülő gyermek kapcsolatot egyszerre jellemzi a félelem és a tisztelet. Az apa „g” betűje jól mutatja ezt a kettősséget: egyszerre félelmet keltő és tiszteletet parancsoló.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98859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nevelőkkel való kapcsolatra az ellenségeskedés jellemző: Igazság néni mindenkit utál, aki gyerekszerű, az osztályfőnököt a diákok próbálják meg kikészíteni válása után.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6"/>
            <a:ext cx="6408712" cy="42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4400" b="1" u="sng" dirty="0" err="1" smtClean="0">
                <a:latin typeface="Times New Roman" pitchFamily="18" charset="0"/>
                <a:cs typeface="Times New Roman" pitchFamily="18" charset="0"/>
              </a:rPr>
              <a:t>Garaczi</a:t>
            </a:r>
            <a:r>
              <a:rPr lang="hu-HU" sz="4400" b="1" u="sng" dirty="0" smtClean="0">
                <a:latin typeface="Times New Roman" pitchFamily="18" charset="0"/>
                <a:cs typeface="Times New Roman" pitchFamily="18" charset="0"/>
              </a:rPr>
              <a:t> László (1956-)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posztmodern irodalom képviselője. Műveit, amelyek egyértelműen egyetlen műfajba sem sorolhatók, a nyelvi formákkal való kísérletezés és töredékesség jellemzi.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0753"/>
            <a:ext cx="2835487" cy="425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osztályban is folyamatosan alakulnak a szerepek: akit folyton piszkáltak, évismétlőként maga terrorizálja új osztálytársait, új diák érkezik az osztályba, akit nem érdekel, hogy eddig ki volt az osztály vezére.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36" y="2708920"/>
            <a:ext cx="5650695" cy="40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3. Nosztalgia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1998-ban jelenik meg, több, mint 10 évvel a rendszerváltozás után, a történek azonban a Kádár-korszakban játszódik.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3827"/>
            <a:ext cx="6192688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műben megjelennek a kor sajátosságai, a kommunista és szocialista ideológia, azonban a gyerek szemén keresztül, aki nem sokat ért belőle, csak a szókészletét veszi át, pl.: népellenség, tervgazdálkodás, proletár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808312" cy="38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Verset</a:t>
            </a:r>
            <a:r>
              <a:rPr lang="hu-HU" dirty="0"/>
              <a:t>, prózát, esszét, drámát, fordításokat illetve </a:t>
            </a:r>
            <a:r>
              <a:rPr lang="hu-HU" dirty="0" smtClean="0"/>
              <a:t>forgatókönyvet egyaránt írt.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(</a:t>
            </a:r>
            <a:r>
              <a:rPr lang="hu-HU" b="1" dirty="0">
                <a:solidFill>
                  <a:srgbClr val="00B050"/>
                </a:solidFill>
              </a:rPr>
              <a:t>nincs itt)</a:t>
            </a:r>
            <a:endParaRPr lang="hu-H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</a:rPr>
              <a:t>a bejáratot sokáig nem találom  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a várfalat támasztó omladékban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és a lakás már nem kulccsal nyílik 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hanem egy recés szélű </a:t>
            </a:r>
            <a:r>
              <a:rPr lang="hu-HU" sz="2600" dirty="0" smtClean="0">
                <a:solidFill>
                  <a:srgbClr val="00B050"/>
                </a:solidFill>
              </a:rPr>
              <a:t>zsetonnal</a:t>
            </a:r>
          </a:p>
          <a:p>
            <a:pPr marL="0" indent="0">
              <a:buNone/>
            </a:pPr>
            <a:endParaRPr lang="hu-HU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</a:rPr>
              <a:t>minden úgy van ahogy hagytam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ablakban a táj edények a polcon  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 err="1">
                <a:solidFill>
                  <a:srgbClr val="00B050"/>
                </a:solidFill>
              </a:rPr>
              <a:t>lili</a:t>
            </a:r>
            <a:r>
              <a:rPr lang="hu-HU" sz="2600" dirty="0">
                <a:solidFill>
                  <a:srgbClr val="00B050"/>
                </a:solidFill>
              </a:rPr>
              <a:t> is ugyanúgy ül bent a szobában 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és nem tudom hogy </a:t>
            </a:r>
            <a:r>
              <a:rPr lang="hu-HU" sz="2600" dirty="0" smtClean="0">
                <a:solidFill>
                  <a:srgbClr val="00B050"/>
                </a:solidFill>
              </a:rPr>
              <a:t>odaköltözzön-e</a:t>
            </a:r>
          </a:p>
          <a:p>
            <a:pPr marL="0" indent="0">
              <a:buNone/>
            </a:pPr>
            <a:endParaRPr lang="hu-HU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</a:rPr>
              <a:t>a kéményből szürkésfehér hab száll 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a varjak mozdulatlan pöttyeire  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se dolgom se keresnivalóm nincs itt</a:t>
            </a:r>
            <a:br>
              <a:rPr lang="hu-HU" sz="2600" dirty="0">
                <a:solidFill>
                  <a:srgbClr val="00B050"/>
                </a:solidFill>
              </a:rPr>
            </a:br>
            <a:r>
              <a:rPr lang="hu-HU" sz="2600" dirty="0">
                <a:solidFill>
                  <a:srgbClr val="00B050"/>
                </a:solidFill>
              </a:rPr>
              <a:t>ebből jövök rá hogy </a:t>
            </a:r>
            <a:r>
              <a:rPr lang="hu-HU" sz="2600" dirty="0" smtClean="0">
                <a:solidFill>
                  <a:srgbClr val="00B050"/>
                </a:solidFill>
              </a:rPr>
              <a:t>megjöttem</a:t>
            </a:r>
            <a:endParaRPr lang="hu-HU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A posztmodern irodalom jellegzetességei: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Az intertextualitás: a posztmodern művész nem törekszik eredetiségre, gyakran régebbi műveket ír újra, más szövegeket épít bele saját művébe.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32578"/>
            <a:ext cx="5633864" cy="42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Jellemző rá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szövegtípusok vegyítése, a nézőpontok és hangnemek váltogatása.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1" y="1700808"/>
            <a:ext cx="8307923" cy="44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Pompásan buszozunk!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Műfaj: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kisregény és a hosszabb elbeszélés határán van. Egy rövid eseményt beszél el, de ennek kapcsán egy egész korszakot foglal össze az író.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41113"/>
            <a:ext cx="5337945" cy="39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 alcíme: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Lemúr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Miki vallomásai. A vallomás külön műfaj az irodalomban, önéletrajzi ihletésű visszaemlékezéseket jelöl, pl.: Szent Ágoston vallomásai, Rousseau: Vallomások.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78"/>
            <a:ext cx="2945492" cy="42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művet olvashatjuk önállóan is, de trilógiaként is: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Mintha élnél,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Pompásan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buszozunk,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Arc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hátraarc. A három könyv között az alcím teremt kapcsolatot, amely mindhárom esetben "egy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lemúr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vallomásai„.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5976664" cy="42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A cselekmény: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cselekménye röviden összefoglalható: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Lemúr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Miki a csúzlijával megsebesített egy nőt, ezért igazgatói intőt kapott. Hazafelé elgondolkozik, és a mű nagy részében gondolatait olvashatjuk.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68140"/>
            <a:ext cx="6336704" cy="35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715</Words>
  <Application>Microsoft Office PowerPoint</Application>
  <PresentationFormat>Diavetítés a képernyőre (4:3 oldalarány)</PresentationFormat>
  <Paragraphs>44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Office-téma</vt:lpstr>
      <vt:lpstr>Garaczi László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Péter</cp:lastModifiedBy>
  <cp:revision>25</cp:revision>
  <dcterms:created xsi:type="dcterms:W3CDTF">2015-08-27T02:13:55Z</dcterms:created>
  <dcterms:modified xsi:type="dcterms:W3CDTF">2018-05-23T07:21:59Z</dcterms:modified>
</cp:coreProperties>
</file>